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476" r:id="rId3"/>
    <p:sldId id="525" r:id="rId4"/>
    <p:sldId id="537" r:id="rId5"/>
    <p:sldId id="281" r:id="rId6"/>
    <p:sldId id="481" r:id="rId7"/>
    <p:sldId id="540" r:id="rId8"/>
    <p:sldId id="554" r:id="rId9"/>
    <p:sldId id="263" r:id="rId10"/>
    <p:sldId id="392" r:id="rId11"/>
    <p:sldId id="541" r:id="rId12"/>
    <p:sldId id="259" r:id="rId13"/>
    <p:sldId id="546" r:id="rId14"/>
    <p:sldId id="485" r:id="rId15"/>
    <p:sldId id="506" r:id="rId16"/>
    <p:sldId id="544" r:id="rId17"/>
    <p:sldId id="547" r:id="rId18"/>
    <p:sldId id="549" r:id="rId19"/>
    <p:sldId id="551" r:id="rId20"/>
    <p:sldId id="552" r:id="rId21"/>
    <p:sldId id="548" r:id="rId22"/>
    <p:sldId id="550" r:id="rId23"/>
    <p:sldId id="553" r:id="rId24"/>
    <p:sldId id="545" r:id="rId25"/>
    <p:sldId id="542" r:id="rId26"/>
    <p:sldId id="286" r:id="rId27"/>
    <p:sldId id="389" r:id="rId28"/>
    <p:sldId id="390" r:id="rId29"/>
    <p:sldId id="3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2"/>
    <p:restoredTop sz="64744"/>
  </p:normalViewPr>
  <p:slideViewPr>
    <p:cSldViewPr snapToGrid="0" snapToObjects="1">
      <p:cViewPr>
        <p:scale>
          <a:sx n="126" d="100"/>
          <a:sy n="126" d="100"/>
        </p:scale>
        <p:origin x="656" y="22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1334626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11</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4263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3982190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162910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a:t>
            </a:r>
            <a:r>
              <a:rPr lang="en-US" sz="1200" b="1" i="0"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panel, either search by name or click the category that your tool would fall under</a:t>
            </a:r>
          </a:p>
          <a:p>
            <a:r>
              <a:rPr lang="en-US" sz="1200" b="0" i="0" kern="1200" dirty="0">
                <a:solidFill>
                  <a:schemeClr val="tx1"/>
                </a:solidFill>
                <a:effectLst/>
                <a:latin typeface="+mn-lt"/>
                <a:ea typeface="+mn-ea"/>
                <a:cs typeface="+mn-cs"/>
              </a:rPr>
              <a:t>For example for </a:t>
            </a:r>
            <a:r>
              <a:rPr lang="en-US" sz="1200" b="0" i="0" kern="1200" dirty="0" err="1">
                <a:solidFill>
                  <a:schemeClr val="tx1"/>
                </a:solidFill>
                <a:effectLst/>
                <a:latin typeface="+mn-lt"/>
                <a:ea typeface="+mn-ea"/>
                <a:cs typeface="+mn-cs"/>
              </a:rPr>
              <a:t>RNAseq</a:t>
            </a:r>
            <a:r>
              <a:rPr lang="en-US" sz="1200" b="0" i="0" kern="1200" dirty="0">
                <a:solidFill>
                  <a:schemeClr val="tx1"/>
                </a:solidFill>
                <a:effectLst/>
                <a:latin typeface="+mn-lt"/>
                <a:ea typeface="+mn-ea"/>
                <a:cs typeface="+mn-cs"/>
              </a:rPr>
              <a:t> analysis, they will be stored under the RNA-seq category</a:t>
            </a:r>
          </a:p>
          <a:p>
            <a:r>
              <a:rPr lang="en-US" sz="1200" b="0" i="0" kern="1200" dirty="0">
                <a:solidFill>
                  <a:schemeClr val="tx1"/>
                </a:solidFill>
                <a:effectLst/>
                <a:latin typeface="+mn-lt"/>
                <a:ea typeface="+mn-ea"/>
                <a:cs typeface="+mn-cs"/>
              </a:rPr>
              <a:t>Tools for alignment will be under the Mapping category</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76773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the name of the tool you would like to use and the tool menu will appear in the </a:t>
            </a:r>
            <a:r>
              <a:rPr lang="en-US" sz="1200" b="1" i="0" kern="1200" dirty="0">
                <a:solidFill>
                  <a:schemeClr val="tx1"/>
                </a:solidFill>
                <a:effectLst/>
                <a:latin typeface="+mn-lt"/>
                <a:ea typeface="+mn-ea"/>
                <a:cs typeface="+mn-cs"/>
              </a:rPr>
              <a:t>Main</a:t>
            </a:r>
            <a:r>
              <a:rPr lang="en-US" sz="1200" b="0" i="0" kern="1200" dirty="0">
                <a:solidFill>
                  <a:schemeClr val="tx1"/>
                </a:solidFill>
                <a:effectLst/>
                <a:latin typeface="+mn-lt"/>
                <a:ea typeface="+mn-ea"/>
                <a:cs typeface="+mn-cs"/>
              </a:rPr>
              <a:t> panel.</a:t>
            </a:r>
          </a:p>
          <a:p>
            <a:r>
              <a:rPr lang="en-US" sz="1200" b="0" i="0" kern="1200" dirty="0">
                <a:solidFill>
                  <a:schemeClr val="tx1"/>
                </a:solidFill>
                <a:effectLst/>
                <a:latin typeface="+mn-lt"/>
                <a:ea typeface="+mn-ea"/>
                <a:cs typeface="+mn-cs"/>
              </a:rPr>
              <a:t>With that brief introduction to the Tool, Main and History panels, we’ll walk through an NGS sequencing data analysis example.</a:t>
            </a:r>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156506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904680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22</a:t>
            </a:fld>
            <a:endParaRPr lang="en-US"/>
          </a:p>
        </p:txBody>
      </p:sp>
    </p:spTree>
    <p:extLst>
      <p:ext uri="{BB962C8B-B14F-4D97-AF65-F5344CB8AC3E}">
        <p14:creationId xmlns:p14="http://schemas.microsoft.com/office/powerpoint/2010/main" val="784293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7256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25</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has an RNA genome, which encodes proteins necessary for it’s replication inside cells.  The genome is contained in an envelope, which is studded with envelope and Spike proteins.  It enters host cells when the receptor binding domain of the Spike protein binds to the host cell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enters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Viruses have a high mutation rate, and not surprisingly the Spike protein is under selective pressure to change the receptor binding domain in order to more readily infect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we have probably all heard there are several </a:t>
            </a:r>
            <a:r>
              <a:rPr lang="en-US" sz="1200" b="0" i="0" kern="1200" dirty="0" err="1">
                <a:solidFill>
                  <a:schemeClr val="tx1"/>
                </a:solidFill>
                <a:effectLst/>
                <a:latin typeface="+mn-lt"/>
                <a:ea typeface="+mn-ea"/>
                <a:cs typeface="+mn-cs"/>
              </a:rPr>
              <a:t>varaints</a:t>
            </a:r>
            <a:r>
              <a:rPr lang="en-US" sz="1200" b="0" i="0" kern="1200" dirty="0">
                <a:solidFill>
                  <a:schemeClr val="tx1"/>
                </a:solidFill>
                <a:effectLst/>
                <a:latin typeface="+mn-lt"/>
                <a:ea typeface="+mn-ea"/>
                <a:cs typeface="+mn-cs"/>
              </a:rPr>
              <a:t> of the originally </a:t>
            </a:r>
            <a:r>
              <a:rPr lang="en-US" sz="1200" b="0" i="0" kern="1200" dirty="0" err="1">
                <a:solidFill>
                  <a:schemeClr val="tx1"/>
                </a:solidFill>
                <a:effectLst/>
                <a:latin typeface="+mn-lt"/>
                <a:ea typeface="+mn-ea"/>
                <a:cs typeface="+mn-cs"/>
              </a:rPr>
              <a:t>charachterized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2 sequence that are circulating at high levels around the </a:t>
            </a:r>
            <a:r>
              <a:rPr lang="en-US" sz="1200" b="0" i="0" kern="1200" dirty="0" err="1">
                <a:solidFill>
                  <a:schemeClr val="tx1"/>
                </a:solidFill>
                <a:effectLst/>
                <a:latin typeface="+mn-lt"/>
                <a:ea typeface="+mn-ea"/>
                <a:cs typeface="+mn-cs"/>
              </a:rPr>
              <a:t>world.They</a:t>
            </a:r>
            <a:r>
              <a:rPr lang="en-US" sz="1200" b="0" i="0" kern="1200" dirty="0">
                <a:solidFill>
                  <a:schemeClr val="tx1"/>
                </a:solidFill>
                <a:effectLst/>
                <a:latin typeface="+mn-lt"/>
                <a:ea typeface="+mn-ea"/>
                <a:cs typeface="+mn-cs"/>
              </a:rPr>
              <a:t> contain 5 major mutations with respect to the original sequence, shown here. For example take L452, which is spike protein residue number 452 which is lysine in the original sequence, and changes to </a:t>
            </a:r>
            <a:r>
              <a:rPr lang="en-US" sz="1200" b="0" i="0" kern="1200" dirty="0" err="1">
                <a:solidFill>
                  <a:schemeClr val="tx1"/>
                </a:solidFill>
                <a:effectLst/>
                <a:latin typeface="+mn-lt"/>
                <a:ea typeface="+mn-ea"/>
                <a:cs typeface="+mn-cs"/>
              </a:rPr>
              <a:t>argenine</a:t>
            </a:r>
            <a:r>
              <a:rPr lang="en-US" sz="1200" b="0" i="0" kern="1200" dirty="0">
                <a:solidFill>
                  <a:schemeClr val="tx1"/>
                </a:solidFill>
                <a:effectLst/>
                <a:latin typeface="+mn-lt"/>
                <a:ea typeface="+mn-ea"/>
                <a:cs typeface="+mn-cs"/>
              </a:rPr>
              <a:t> in the delta variant. These mutations in the spike proteins have been shown to result in higher ACE2 affinity, transmissibility among other phenotypes that make them an increased thread to public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Today, we’ll study a delta variant sample and compare these positions to the originally characterized sequence using bioinformatics methods.</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starts with a clinical sample collection, for respiratory viruses this is usually a nasal swab. </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starts with a clinical sample collection, for respiratory viruses this is usually a nasal swab. </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8</a:t>
            </a:fld>
            <a:endParaRPr lang="en-US"/>
          </a:p>
        </p:txBody>
      </p:sp>
    </p:spTree>
    <p:extLst>
      <p:ext uri="{BB962C8B-B14F-4D97-AF65-F5344CB8AC3E}">
        <p14:creationId xmlns:p14="http://schemas.microsoft.com/office/powerpoint/2010/main" val="382598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rbatorsky.github.io/intro-to-galaxy-ngs-sarscov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a:t>
            </a:r>
          </a:p>
        </p:txBody>
      </p:sp>
      <p:sp>
        <p:nvSpPr>
          <p:cNvPr id="4" name="TextBox 3">
            <a:extLst>
              <a:ext uri="{FF2B5EF4-FFF2-40B4-BE49-F238E27FC236}">
                <a16:creationId xmlns:a16="http://schemas.microsoft.com/office/drawing/2014/main" id="{A2322A72-093C-0440-8CF7-82589ABA08D8}"/>
              </a:ext>
            </a:extLst>
          </p:cNvPr>
          <p:cNvSpPr txBox="1"/>
          <p:nvPr/>
        </p:nvSpPr>
        <p:spPr>
          <a:xfrm>
            <a:off x="170688" y="2097024"/>
            <a:ext cx="62423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Connect to Tufts Network, either on campus or via VPN</a:t>
            </a:r>
          </a:p>
          <a:p>
            <a:pPr marL="285750" indent="-285750">
              <a:buFont typeface="Arial" panose="020B0604020202020204" pitchFamily="34" charset="0"/>
              <a:buChar char="•"/>
            </a:pPr>
            <a:r>
              <a:rPr lang="en-US" dirty="0"/>
              <a:t>Visit </a:t>
            </a:r>
            <a:r>
              <a:rPr lang="en-US" dirty="0">
                <a:hlinkClick r:id="rId3"/>
              </a:rPr>
              <a:t>https://</a:t>
            </a:r>
            <a:r>
              <a:rPr lang="en-US" dirty="0" err="1">
                <a:hlinkClick r:id="rId3"/>
              </a:rPr>
              <a:t>galaxy.cluster.tufts.edu</a:t>
            </a:r>
            <a:endParaRPr lang="en-US" dirty="0"/>
          </a:p>
          <a:p>
            <a:pPr marL="285750" indent="-285750">
              <a:buFont typeface="Arial" panose="020B0604020202020204" pitchFamily="34" charset="0"/>
              <a:buChar char="•"/>
            </a:pPr>
            <a:r>
              <a:rPr lang="en-US" dirty="0"/>
              <a:t>Log in with you Tufts credentials</a:t>
            </a:r>
          </a:p>
        </p:txBody>
      </p:sp>
      <p:pic>
        <p:nvPicPr>
          <p:cNvPr id="28" name="Picture 27" descr="Graphical user interface, application, Teams&#10;&#10;Description automatically generated">
            <a:extLst>
              <a:ext uri="{FF2B5EF4-FFF2-40B4-BE49-F238E27FC236}">
                <a16:creationId xmlns:a16="http://schemas.microsoft.com/office/drawing/2014/main" id="{CA54C708-C30C-B14F-BA5A-F0ADC9F3A9D3}"/>
              </a:ext>
            </a:extLst>
          </p:cNvPr>
          <p:cNvPicPr>
            <a:picLocks noChangeAspect="1"/>
          </p:cNvPicPr>
          <p:nvPr/>
        </p:nvPicPr>
        <p:blipFill>
          <a:blip r:embed="rId4"/>
          <a:stretch>
            <a:fillRect/>
          </a:stretch>
        </p:blipFill>
        <p:spPr>
          <a:xfrm>
            <a:off x="6220754" y="1645920"/>
            <a:ext cx="5016574" cy="2682240"/>
          </a:xfrm>
          <a:prstGeom prst="rect">
            <a:avLst/>
          </a:prstGeom>
        </p:spPr>
      </p:pic>
    </p:spTree>
    <p:extLst>
      <p:ext uri="{BB962C8B-B14F-4D97-AF65-F5344CB8AC3E}">
        <p14:creationId xmlns:p14="http://schemas.microsoft.com/office/powerpoint/2010/main" val="2095986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1" y="47501"/>
            <a:ext cx="11833333" cy="821343"/>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High Performance Compute (HPC) Cluster</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43735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Tree>
    <p:extLst>
      <p:ext uri="{BB962C8B-B14F-4D97-AF65-F5344CB8AC3E}">
        <p14:creationId xmlns:p14="http://schemas.microsoft.com/office/powerpoint/2010/main" val="759389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spTree>
    <p:extLst>
      <p:ext uri="{BB962C8B-B14F-4D97-AF65-F5344CB8AC3E}">
        <p14:creationId xmlns:p14="http://schemas.microsoft.com/office/powerpoint/2010/main" val="4147848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pic>
        <p:nvPicPr>
          <p:cNvPr id="22" name="Picture 21">
            <a:extLst>
              <a:ext uri="{FF2B5EF4-FFF2-40B4-BE49-F238E27FC236}">
                <a16:creationId xmlns:a16="http://schemas.microsoft.com/office/drawing/2014/main" id="{8842BCC6-B309-D047-8379-D158FBAAD996}"/>
              </a:ext>
            </a:extLst>
          </p:cNvPr>
          <p:cNvPicPr>
            <a:picLocks noChangeAspect="1"/>
          </p:cNvPicPr>
          <p:nvPr/>
        </p:nvPicPr>
        <p:blipFill>
          <a:blip r:embed="rId4"/>
          <a:stretch>
            <a:fillRect/>
          </a:stretch>
        </p:blipFill>
        <p:spPr>
          <a:xfrm>
            <a:off x="6829206" y="1535599"/>
            <a:ext cx="4513586" cy="2560982"/>
          </a:xfrm>
          <a:prstGeom prst="rect">
            <a:avLst/>
          </a:prstGeom>
        </p:spPr>
      </p:pic>
      <p:sp>
        <p:nvSpPr>
          <p:cNvPr id="23" name="TextBox 22">
            <a:extLst>
              <a:ext uri="{FF2B5EF4-FFF2-40B4-BE49-F238E27FC236}">
                <a16:creationId xmlns:a16="http://schemas.microsoft.com/office/drawing/2014/main" id="{D1B235FF-6E37-D145-9798-96FA6E6B6F79}"/>
              </a:ext>
            </a:extLst>
          </p:cNvPr>
          <p:cNvSpPr txBox="1"/>
          <p:nvPr/>
        </p:nvSpPr>
        <p:spPr>
          <a:xfrm>
            <a:off x="5913120" y="2631424"/>
            <a:ext cx="184731" cy="369332"/>
          </a:xfrm>
          <a:prstGeom prst="rect">
            <a:avLst/>
          </a:prstGeom>
          <a:noFill/>
        </p:spPr>
        <p:txBody>
          <a:bodyPr wrap="none" rtlCol="0">
            <a:spAutoFit/>
          </a:bodyPr>
          <a:lstStyle/>
          <a:p>
            <a:endParaRPr lang="en-US" dirty="0"/>
          </a:p>
        </p:txBody>
      </p:sp>
      <p:cxnSp>
        <p:nvCxnSpPr>
          <p:cNvPr id="24" name="Straight Arrow Connector 23">
            <a:extLst>
              <a:ext uri="{FF2B5EF4-FFF2-40B4-BE49-F238E27FC236}">
                <a16:creationId xmlns:a16="http://schemas.microsoft.com/office/drawing/2014/main" id="{4CE146E5-0D1B-0B46-8E5A-97564E1E10C7}"/>
              </a:ext>
            </a:extLst>
          </p:cNvPr>
          <p:cNvCxnSpPr>
            <a:cxnSpLocks/>
          </p:cNvCxnSpPr>
          <p:nvPr/>
        </p:nvCxnSpPr>
        <p:spPr>
          <a:xfrm>
            <a:off x="6313996" y="1804956"/>
            <a:ext cx="51521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74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2B266AF-A2E5-D64E-BFD5-AE270D0ECCCD}"/>
              </a:ext>
            </a:extLst>
          </p:cNvPr>
          <p:cNvPicPr>
            <a:picLocks noChangeAspect="1"/>
          </p:cNvPicPr>
          <p:nvPr/>
        </p:nvPicPr>
        <p:blipFill>
          <a:blip r:embed="rId3"/>
          <a:stretch>
            <a:fillRect/>
          </a:stretch>
        </p:blipFill>
        <p:spPr>
          <a:xfrm>
            <a:off x="785876" y="877951"/>
            <a:ext cx="9845548" cy="5489575"/>
          </a:xfrm>
          <a:prstGeom prst="rect">
            <a:avLst/>
          </a:prstGeom>
        </p:spPr>
      </p:pic>
      <p:sp>
        <p:nvSpPr>
          <p:cNvPr id="4" name="Donut 3">
            <a:extLst>
              <a:ext uri="{FF2B5EF4-FFF2-40B4-BE49-F238E27FC236}">
                <a16:creationId xmlns:a16="http://schemas.microsoft.com/office/drawing/2014/main" id="{7DDF7F03-2CF5-A640-9A92-8288131A2F6A}"/>
              </a:ext>
            </a:extLst>
          </p:cNvPr>
          <p:cNvSpPr/>
          <p:nvPr/>
        </p:nvSpPr>
        <p:spPr>
          <a:xfrm>
            <a:off x="889508" y="127660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C2BB747A-B294-C546-9F9C-F5240E5833DC}"/>
              </a:ext>
            </a:extLst>
          </p:cNvPr>
          <p:cNvSpPr/>
          <p:nvPr/>
        </p:nvSpPr>
        <p:spPr>
          <a:xfrm>
            <a:off x="889508" y="4009644"/>
            <a:ext cx="1904492" cy="562356"/>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05832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D9245F1-7892-7A41-A000-6E42B3FAB0A5}"/>
              </a:ext>
            </a:extLst>
          </p:cNvPr>
          <p:cNvPicPr>
            <a:picLocks noChangeAspect="1"/>
          </p:cNvPicPr>
          <p:nvPr/>
        </p:nvPicPr>
        <p:blipFill>
          <a:blip r:embed="rId3"/>
          <a:stretch>
            <a:fillRect/>
          </a:stretch>
        </p:blipFill>
        <p:spPr>
          <a:xfrm>
            <a:off x="2764282" y="998220"/>
            <a:ext cx="9061958" cy="5089180"/>
          </a:xfrm>
          <a:prstGeom prst="rect">
            <a:avLst/>
          </a:prstGeom>
        </p:spPr>
      </p:pic>
      <p:sp>
        <p:nvSpPr>
          <p:cNvPr id="10" name="TextBox 9">
            <a:extLst>
              <a:ext uri="{FF2B5EF4-FFF2-40B4-BE49-F238E27FC236}">
                <a16:creationId xmlns:a16="http://schemas.microsoft.com/office/drawing/2014/main" id="{6E838D96-8E17-624B-92BA-BF3F655B9649}"/>
              </a:ext>
            </a:extLst>
          </p:cNvPr>
          <p:cNvSpPr txBox="1"/>
          <p:nvPr/>
        </p:nvSpPr>
        <p:spPr>
          <a:xfrm>
            <a:off x="49349" y="4303776"/>
            <a:ext cx="2901115" cy="646331"/>
          </a:xfrm>
          <a:prstGeom prst="rect">
            <a:avLst/>
          </a:prstGeom>
          <a:noFill/>
        </p:spPr>
        <p:txBody>
          <a:bodyPr wrap="none" rtlCol="0">
            <a:spAutoFit/>
          </a:bodyPr>
          <a:lstStyle/>
          <a:p>
            <a:r>
              <a:rPr lang="en-US" dirty="0"/>
              <a:t>Click on the name of the tool</a:t>
            </a:r>
          </a:p>
          <a:p>
            <a:r>
              <a:rPr lang="en-US" dirty="0"/>
              <a:t>to open it in the main panel</a:t>
            </a:r>
          </a:p>
        </p:txBody>
      </p:sp>
      <p:sp>
        <p:nvSpPr>
          <p:cNvPr id="2" name="Frame 1">
            <a:extLst>
              <a:ext uri="{FF2B5EF4-FFF2-40B4-BE49-F238E27FC236}">
                <a16:creationId xmlns:a16="http://schemas.microsoft.com/office/drawing/2014/main" id="{A3C8F2C0-0BAC-B848-BA1B-3B5027442C91}"/>
              </a:ext>
            </a:extLst>
          </p:cNvPr>
          <p:cNvSpPr/>
          <p:nvPr/>
        </p:nvSpPr>
        <p:spPr>
          <a:xfrm>
            <a:off x="4693920" y="998220"/>
            <a:ext cx="5262880" cy="5089180"/>
          </a:xfrm>
          <a:prstGeom prst="frame">
            <a:avLst>
              <a:gd name="adj1" fmla="val 721"/>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Arrow Connector 5">
            <a:extLst>
              <a:ext uri="{FF2B5EF4-FFF2-40B4-BE49-F238E27FC236}">
                <a16:creationId xmlns:a16="http://schemas.microsoft.com/office/drawing/2014/main" id="{31A83377-40CF-7149-B0AD-C8A9414B34C7}"/>
              </a:ext>
            </a:extLst>
          </p:cNvPr>
          <p:cNvCxnSpPr>
            <a:cxnSpLocks/>
          </p:cNvCxnSpPr>
          <p:nvPr/>
        </p:nvCxnSpPr>
        <p:spPr>
          <a:xfrm>
            <a:off x="4330193" y="4876800"/>
            <a:ext cx="292607" cy="0"/>
          </a:xfrm>
          <a:prstGeom prst="straightConnector1">
            <a:avLst/>
          </a:prstGeom>
          <a:ln w="317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1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AB001-276B-8140-B5FB-2F4EFE14FB2E}"/>
              </a:ext>
            </a:extLst>
          </p:cNvPr>
          <p:cNvPicPr>
            <a:picLocks noChangeAspect="1"/>
          </p:cNvPicPr>
          <p:nvPr/>
        </p:nvPicPr>
        <p:blipFill>
          <a:blip r:embed="rId3"/>
          <a:stretch>
            <a:fillRect/>
          </a:stretch>
        </p:blipFill>
        <p:spPr>
          <a:xfrm>
            <a:off x="1693418" y="965082"/>
            <a:ext cx="8805164" cy="4927836"/>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Tree>
    <p:extLst>
      <p:ext uri="{BB962C8B-B14F-4D97-AF65-F5344CB8AC3E}">
        <p14:creationId xmlns:p14="http://schemas.microsoft.com/office/powerpoint/2010/main" val="2141726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 email&#10;&#10;Description automatically generated">
            <a:extLst>
              <a:ext uri="{FF2B5EF4-FFF2-40B4-BE49-F238E27FC236}">
                <a16:creationId xmlns:a16="http://schemas.microsoft.com/office/drawing/2014/main" id="{E5B93680-C555-394C-B259-8FE32E414594}"/>
              </a:ext>
            </a:extLst>
          </p:cNvPr>
          <p:cNvPicPr>
            <a:picLocks noChangeAspect="1"/>
          </p:cNvPicPr>
          <p:nvPr/>
        </p:nvPicPr>
        <p:blipFill>
          <a:blip r:embed="rId3"/>
          <a:stretch>
            <a:fillRect/>
          </a:stretch>
        </p:blipFill>
        <p:spPr>
          <a:xfrm>
            <a:off x="1642216" y="921409"/>
            <a:ext cx="8287955" cy="5015181"/>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
        <p:nvSpPr>
          <p:cNvPr id="4" name="TextBox 3">
            <a:extLst>
              <a:ext uri="{FF2B5EF4-FFF2-40B4-BE49-F238E27FC236}">
                <a16:creationId xmlns:a16="http://schemas.microsoft.com/office/drawing/2014/main" id="{DECCD874-8A39-F544-9A4A-804E476C755D}"/>
              </a:ext>
            </a:extLst>
          </p:cNvPr>
          <p:cNvSpPr txBox="1"/>
          <p:nvPr/>
        </p:nvSpPr>
        <p:spPr>
          <a:xfrm>
            <a:off x="2956229" y="4476751"/>
            <a:ext cx="1504836" cy="338554"/>
          </a:xfrm>
          <a:prstGeom prst="rect">
            <a:avLst/>
          </a:prstGeom>
          <a:noFill/>
        </p:spPr>
        <p:txBody>
          <a:bodyPr wrap="none" rtlCol="0">
            <a:spAutoFit/>
          </a:bodyPr>
          <a:lstStyle/>
          <a:p>
            <a:r>
              <a:rPr lang="en-US" sz="1600" dirty="0">
                <a:solidFill>
                  <a:srgbClr val="FF0000"/>
                </a:solidFill>
              </a:rPr>
              <a:t>From Computer</a:t>
            </a:r>
          </a:p>
        </p:txBody>
      </p:sp>
      <p:sp>
        <p:nvSpPr>
          <p:cNvPr id="6" name="TextBox 5">
            <a:extLst>
              <a:ext uri="{FF2B5EF4-FFF2-40B4-BE49-F238E27FC236}">
                <a16:creationId xmlns:a16="http://schemas.microsoft.com/office/drawing/2014/main" id="{09C935EF-E557-A84C-87DC-B8B5A3782329}"/>
              </a:ext>
            </a:extLst>
          </p:cNvPr>
          <p:cNvSpPr txBox="1"/>
          <p:nvPr/>
        </p:nvSpPr>
        <p:spPr>
          <a:xfrm>
            <a:off x="4127887" y="3738124"/>
            <a:ext cx="3570465" cy="615553"/>
          </a:xfrm>
          <a:prstGeom prst="rect">
            <a:avLst/>
          </a:prstGeom>
          <a:noFill/>
        </p:spPr>
        <p:txBody>
          <a:bodyPr wrap="none" rtlCol="0">
            <a:spAutoFit/>
          </a:bodyPr>
          <a:lstStyle/>
          <a:p>
            <a:r>
              <a:rPr lang="en-US" sz="1600" dirty="0">
                <a:solidFill>
                  <a:srgbClr val="FF0000"/>
                </a:solidFill>
              </a:rPr>
              <a:t>Cluster directory</a:t>
            </a:r>
          </a:p>
          <a:p>
            <a:r>
              <a:rPr lang="en-US" dirty="0">
                <a:solidFill>
                  <a:srgbClr val="FF0000"/>
                </a:solidFill>
              </a:rPr>
              <a:t>/cluster/tufts/galaxy/xfer/username</a:t>
            </a:r>
            <a:endParaRPr lang="en-US" sz="1600" dirty="0">
              <a:solidFill>
                <a:srgbClr val="FF0000"/>
              </a:solidFill>
            </a:endParaRPr>
          </a:p>
        </p:txBody>
      </p:sp>
      <p:sp>
        <p:nvSpPr>
          <p:cNvPr id="7" name="TextBox 6">
            <a:extLst>
              <a:ext uri="{FF2B5EF4-FFF2-40B4-BE49-F238E27FC236}">
                <a16:creationId xmlns:a16="http://schemas.microsoft.com/office/drawing/2014/main" id="{D982FCA9-A917-544A-8CC3-8E635EE4CBBC}"/>
              </a:ext>
            </a:extLst>
          </p:cNvPr>
          <p:cNvSpPr txBox="1"/>
          <p:nvPr/>
        </p:nvSpPr>
        <p:spPr>
          <a:xfrm>
            <a:off x="5998330" y="4480526"/>
            <a:ext cx="860748" cy="338554"/>
          </a:xfrm>
          <a:prstGeom prst="rect">
            <a:avLst/>
          </a:prstGeom>
          <a:noFill/>
        </p:spPr>
        <p:txBody>
          <a:bodyPr wrap="none" rtlCol="0">
            <a:spAutoFit/>
          </a:bodyPr>
          <a:lstStyle/>
          <a:p>
            <a:r>
              <a:rPr lang="en-US" sz="1600" dirty="0">
                <a:solidFill>
                  <a:srgbClr val="FF0000"/>
                </a:solidFill>
              </a:rPr>
              <a:t>Internet</a:t>
            </a:r>
          </a:p>
        </p:txBody>
      </p:sp>
      <p:sp>
        <p:nvSpPr>
          <p:cNvPr id="8" name="Frame 7">
            <a:extLst>
              <a:ext uri="{FF2B5EF4-FFF2-40B4-BE49-F238E27FC236}">
                <a16:creationId xmlns:a16="http://schemas.microsoft.com/office/drawing/2014/main" id="{A0B09712-EB93-C046-8FE1-2BB9D55732FD}"/>
              </a:ext>
            </a:extLst>
          </p:cNvPr>
          <p:cNvSpPr/>
          <p:nvPr/>
        </p:nvSpPr>
        <p:spPr>
          <a:xfrm>
            <a:off x="460731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A10925E8-D0AF-F447-A387-D8F81378C6EC}"/>
              </a:ext>
            </a:extLst>
          </p:cNvPr>
          <p:cNvCxnSpPr/>
          <p:nvPr/>
        </p:nvCxnSpPr>
        <p:spPr>
          <a:xfrm>
            <a:off x="3866979" y="486548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DB8086D3-3ECE-024B-B470-B01CC8BE6632}"/>
              </a:ext>
            </a:extLst>
          </p:cNvPr>
          <p:cNvSpPr/>
          <p:nvPr/>
        </p:nvSpPr>
        <p:spPr>
          <a:xfrm>
            <a:off x="3126648" y="5401055"/>
            <a:ext cx="1480662"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1312C2-EA9C-EC4C-B9C1-96D7E2C2867A}"/>
              </a:ext>
            </a:extLst>
          </p:cNvPr>
          <p:cNvSpPr/>
          <p:nvPr/>
        </p:nvSpPr>
        <p:spPr>
          <a:xfrm>
            <a:off x="597408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94BB8A2D-AA82-524D-BD8F-F24F81DB0D2F}"/>
              </a:ext>
            </a:extLst>
          </p:cNvPr>
          <p:cNvCxnSpPr>
            <a:cxnSpLocks/>
          </p:cNvCxnSpPr>
          <p:nvPr/>
        </p:nvCxnSpPr>
        <p:spPr>
          <a:xfrm>
            <a:off x="5199221" y="4338775"/>
            <a:ext cx="0" cy="103886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FBDFF3-A82D-4E4C-AFD0-5B4DDC65C9C7}"/>
              </a:ext>
            </a:extLst>
          </p:cNvPr>
          <p:cNvCxnSpPr/>
          <p:nvPr/>
        </p:nvCxnSpPr>
        <p:spPr>
          <a:xfrm>
            <a:off x="6428037" y="478860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8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 and open course website</a:t>
            </a:r>
          </a:p>
        </p:txBody>
      </p:sp>
      <p:sp>
        <p:nvSpPr>
          <p:cNvPr id="4" name="TextBox 3">
            <a:extLst>
              <a:ext uri="{FF2B5EF4-FFF2-40B4-BE49-F238E27FC236}">
                <a16:creationId xmlns:a16="http://schemas.microsoft.com/office/drawing/2014/main" id="{A2322A72-093C-0440-8CF7-82589ABA08D8}"/>
              </a:ext>
            </a:extLst>
          </p:cNvPr>
          <p:cNvSpPr txBox="1"/>
          <p:nvPr/>
        </p:nvSpPr>
        <p:spPr>
          <a:xfrm>
            <a:off x="314330" y="1064683"/>
            <a:ext cx="1117053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 to Tufts Network, either on campus or via VPN</a:t>
            </a:r>
          </a:p>
          <a:p>
            <a:pPr marL="285750" indent="-285750">
              <a:buFont typeface="Arial" panose="020B0604020202020204" pitchFamily="34" charset="0"/>
              <a:buChar char="•"/>
            </a:pPr>
            <a:r>
              <a:rPr lang="en-US" sz="2400" dirty="0"/>
              <a:t>Visit </a:t>
            </a:r>
            <a:r>
              <a:rPr lang="en-US" sz="2400" dirty="0">
                <a:hlinkClick r:id="rId3"/>
              </a:rPr>
              <a:t>https://</a:t>
            </a:r>
            <a:r>
              <a:rPr lang="en-US" sz="2400" dirty="0" err="1">
                <a:hlinkClick r:id="rId3"/>
              </a:rPr>
              <a:t>galaxy.cluster.tufts.edu</a:t>
            </a:r>
            <a:endParaRPr lang="en-US" sz="2400" dirty="0"/>
          </a:p>
          <a:p>
            <a:pPr marL="285750" indent="-285750">
              <a:buFont typeface="Arial" panose="020B0604020202020204" pitchFamily="34" charset="0"/>
              <a:buChar char="•"/>
            </a:pPr>
            <a:r>
              <a:rPr lang="en-US" sz="2400" dirty="0"/>
              <a:t>Log in with you Tufts credentials</a:t>
            </a:r>
          </a:p>
          <a:p>
            <a:pPr marL="285750" indent="-285750">
              <a:buFont typeface="Arial" panose="020B0604020202020204" pitchFamily="34" charset="0"/>
              <a:buChar char="•"/>
            </a:pPr>
            <a:r>
              <a:rPr lang="en-US" sz="2400" dirty="0"/>
              <a:t>Visit course website </a:t>
            </a:r>
            <a:r>
              <a:rPr lang="en-US" sz="2400" dirty="0">
                <a:hlinkClick r:id="rId4"/>
              </a:rPr>
              <a:t>https://rbatorsky.github.io/intro-to-galaxy-ngs-sarscov2</a:t>
            </a:r>
            <a:endParaRPr lang="en-US" sz="2400" dirty="0"/>
          </a:p>
        </p:txBody>
      </p:sp>
      <p:pic>
        <p:nvPicPr>
          <p:cNvPr id="9" name="Picture 8" descr="Graphical user interface, application&#10;&#10;Description automatically generated">
            <a:extLst>
              <a:ext uri="{FF2B5EF4-FFF2-40B4-BE49-F238E27FC236}">
                <a16:creationId xmlns:a16="http://schemas.microsoft.com/office/drawing/2014/main" id="{6E04EE85-A3F9-F347-8FF0-2CD0E56935AF}"/>
              </a:ext>
            </a:extLst>
          </p:cNvPr>
          <p:cNvPicPr>
            <a:picLocks noChangeAspect="1"/>
          </p:cNvPicPr>
          <p:nvPr/>
        </p:nvPicPr>
        <p:blipFill>
          <a:blip r:embed="rId5"/>
          <a:stretch>
            <a:fillRect/>
          </a:stretch>
        </p:blipFill>
        <p:spPr>
          <a:xfrm>
            <a:off x="597299" y="3048880"/>
            <a:ext cx="5827885" cy="3626239"/>
          </a:xfrm>
          <a:prstGeom prst="rect">
            <a:avLst/>
          </a:prstGeom>
        </p:spPr>
      </p:pic>
      <p:sp>
        <p:nvSpPr>
          <p:cNvPr id="12" name="TextBox 11">
            <a:extLst>
              <a:ext uri="{FF2B5EF4-FFF2-40B4-BE49-F238E27FC236}">
                <a16:creationId xmlns:a16="http://schemas.microsoft.com/office/drawing/2014/main" id="{EABBB583-A273-7246-A048-1C1036314669}"/>
              </a:ext>
            </a:extLst>
          </p:cNvPr>
          <p:cNvSpPr txBox="1"/>
          <p:nvPr/>
        </p:nvSpPr>
        <p:spPr>
          <a:xfrm>
            <a:off x="7144512" y="5960102"/>
            <a:ext cx="6217920" cy="369332"/>
          </a:xfrm>
          <a:prstGeom prst="rect">
            <a:avLst/>
          </a:prstGeom>
          <a:noFill/>
        </p:spPr>
        <p:txBody>
          <a:bodyPr wrap="square">
            <a:spAutoFit/>
          </a:bodyPr>
          <a:lstStyle/>
          <a:p>
            <a:r>
              <a:rPr lang="en-US" sz="1800" dirty="0"/>
              <a:t>Navigate to </a:t>
            </a:r>
            <a:r>
              <a:rPr lang="en-US" sz="1800" b="1" dirty="0" err="1">
                <a:solidFill>
                  <a:srgbClr val="0070C0"/>
                </a:solidFill>
              </a:rPr>
              <a:t>Obtain_Data</a:t>
            </a:r>
            <a:r>
              <a:rPr lang="en-US" sz="1800" dirty="0"/>
              <a:t> section</a:t>
            </a:r>
          </a:p>
        </p:txBody>
      </p:sp>
      <p:cxnSp>
        <p:nvCxnSpPr>
          <p:cNvPr id="13" name="Straight Arrow Connector 12">
            <a:extLst>
              <a:ext uri="{FF2B5EF4-FFF2-40B4-BE49-F238E27FC236}">
                <a16:creationId xmlns:a16="http://schemas.microsoft.com/office/drawing/2014/main" id="{1DD372B2-E484-9646-985D-8CCB654A20E7}"/>
              </a:ext>
            </a:extLst>
          </p:cNvPr>
          <p:cNvCxnSpPr/>
          <p:nvPr/>
        </p:nvCxnSpPr>
        <p:spPr>
          <a:xfrm flipH="1">
            <a:off x="6194867" y="6156960"/>
            <a:ext cx="949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89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Tree>
    <p:extLst>
      <p:ext uri="{BB962C8B-B14F-4D97-AF65-F5344CB8AC3E}">
        <p14:creationId xmlns:p14="http://schemas.microsoft.com/office/powerpoint/2010/main" val="306216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870111" y="176637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607860" y="6279066"/>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5" name="TextBox 4">
            <a:extLst>
              <a:ext uri="{FF2B5EF4-FFF2-40B4-BE49-F238E27FC236}">
                <a16:creationId xmlns:a16="http://schemas.microsoft.com/office/drawing/2014/main" id="{3567A32B-8B9C-9C41-98F8-847E6C66496E}"/>
              </a:ext>
            </a:extLst>
          </p:cNvPr>
          <p:cNvSpPr txBox="1"/>
          <p:nvPr/>
        </p:nvSpPr>
        <p:spPr>
          <a:xfrm>
            <a:off x="4965872" y="4114800"/>
            <a:ext cx="2423740" cy="369332"/>
          </a:xfrm>
          <a:prstGeom prst="rect">
            <a:avLst/>
          </a:prstGeom>
          <a:solidFill>
            <a:schemeClr val="tx2">
              <a:lumMod val="40000"/>
              <a:lumOff val="60000"/>
            </a:schemeClr>
          </a:solidFill>
        </p:spPr>
        <p:txBody>
          <a:bodyPr wrap="none" rtlCol="0">
            <a:spAutoFit/>
          </a:bodyPr>
          <a:lstStyle/>
          <a:p>
            <a:r>
              <a:rPr lang="en-US" dirty="0"/>
              <a:t>Host cell Receptor ACE2</a:t>
            </a:r>
          </a:p>
        </p:txBody>
      </p:sp>
      <p:cxnSp>
        <p:nvCxnSpPr>
          <p:cNvPr id="4" name="Straight Arrow Connector 3">
            <a:extLst>
              <a:ext uri="{FF2B5EF4-FFF2-40B4-BE49-F238E27FC236}">
                <a16:creationId xmlns:a16="http://schemas.microsoft.com/office/drawing/2014/main" id="{A5FCB6D3-6B8D-A94B-9007-B3090F8037B6}"/>
              </a:ext>
            </a:extLst>
          </p:cNvPr>
          <p:cNvCxnSpPr/>
          <p:nvPr/>
        </p:nvCxnSpPr>
        <p:spPr>
          <a:xfrm>
            <a:off x="1971040" y="2661920"/>
            <a:ext cx="899071"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4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3"/>
          <a:stretch>
            <a:fillRect/>
          </a:stretch>
        </p:blipFill>
        <p:spPr>
          <a:xfrm>
            <a:off x="3272020" y="1385953"/>
            <a:ext cx="4116849" cy="4178295"/>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rot="10800000">
            <a:off x="7492777" y="2461867"/>
            <a:ext cx="427423" cy="1296108"/>
          </a:xfrm>
          <a:prstGeom prst="upArrow">
            <a:avLst>
              <a:gd name="adj1" fmla="val 50000"/>
              <a:gd name="adj2" fmla="val 6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7920200" y="2568382"/>
            <a:ext cx="1900072" cy="923330"/>
          </a:xfrm>
          <a:prstGeom prst="rect">
            <a:avLst/>
          </a:prstGeom>
          <a:noFill/>
        </p:spPr>
        <p:txBody>
          <a:bodyPr wrap="none" rtlCol="0">
            <a:spAutoFit/>
          </a:bodyPr>
          <a:lstStyle/>
          <a:p>
            <a:r>
              <a:rPr lang="en-US" dirty="0"/>
              <a:t>Increase</a:t>
            </a:r>
          </a:p>
          <a:p>
            <a:pPr marL="285750" indent="-285750">
              <a:buFont typeface="Arial" panose="020B0604020202020204" pitchFamily="34" charset="0"/>
              <a:buChar char="•"/>
            </a:pPr>
            <a:r>
              <a:rPr lang="en-US" dirty="0"/>
              <a:t>ACE2 affinity</a:t>
            </a:r>
          </a:p>
          <a:p>
            <a:pPr marL="285750" indent="-285750">
              <a:buFont typeface="Arial" panose="020B0604020202020204" pitchFamily="34" charset="0"/>
              <a:buChar char="•"/>
            </a:pPr>
            <a:r>
              <a:rPr lang="en-US" dirty="0"/>
              <a:t>Transmissibility</a:t>
            </a:r>
          </a:p>
        </p:txBody>
      </p:sp>
      <p:pic>
        <p:nvPicPr>
          <p:cNvPr id="9" name="Picture 8" descr="A picture containing text&#10;&#10;Description automatically generated">
            <a:extLst>
              <a:ext uri="{FF2B5EF4-FFF2-40B4-BE49-F238E27FC236}">
                <a16:creationId xmlns:a16="http://schemas.microsoft.com/office/drawing/2014/main" id="{583FA59E-39AC-3E4C-B401-FEF7300D2347}"/>
              </a:ext>
            </a:extLst>
          </p:cNvPr>
          <p:cNvPicPr>
            <a:picLocks noChangeAspect="1"/>
          </p:cNvPicPr>
          <p:nvPr/>
        </p:nvPicPr>
        <p:blipFill>
          <a:blip r:embed="rId4"/>
          <a:stretch>
            <a:fillRect/>
          </a:stretch>
        </p:blipFill>
        <p:spPr>
          <a:xfrm>
            <a:off x="8870236" y="209602"/>
            <a:ext cx="1130300" cy="1409700"/>
          </a:xfrm>
          <a:prstGeom prst="rect">
            <a:avLst/>
          </a:prstGeom>
        </p:spPr>
      </p:pic>
      <p:cxnSp>
        <p:nvCxnSpPr>
          <p:cNvPr id="13" name="Straight Arrow Connector 12">
            <a:extLst>
              <a:ext uri="{FF2B5EF4-FFF2-40B4-BE49-F238E27FC236}">
                <a16:creationId xmlns:a16="http://schemas.microsoft.com/office/drawing/2014/main" id="{34F5ABAB-F2EB-504A-A50E-7E29E98EC93E}"/>
              </a:ext>
            </a:extLst>
          </p:cNvPr>
          <p:cNvCxnSpPr>
            <a:cxnSpLocks/>
          </p:cNvCxnSpPr>
          <p:nvPr/>
        </p:nvCxnSpPr>
        <p:spPr>
          <a:xfrm>
            <a:off x="4404271" y="1019862"/>
            <a:ext cx="0" cy="59944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399500-86E4-774F-81CE-E22787FA50FE}"/>
              </a:ext>
            </a:extLst>
          </p:cNvPr>
          <p:cNvSpPr txBox="1"/>
          <p:nvPr/>
        </p:nvSpPr>
        <p:spPr>
          <a:xfrm>
            <a:off x="9946931" y="260684"/>
            <a:ext cx="1414939" cy="369332"/>
          </a:xfrm>
          <a:prstGeom prst="rect">
            <a:avLst/>
          </a:prstGeom>
          <a:noFill/>
        </p:spPr>
        <p:txBody>
          <a:bodyPr wrap="none" rtlCol="0">
            <a:spAutoFit/>
          </a:bodyPr>
          <a:lstStyle/>
          <a:p>
            <a:r>
              <a:rPr lang="en-US" dirty="0"/>
              <a:t>Spike protein</a:t>
            </a:r>
          </a:p>
        </p:txBody>
      </p:sp>
    </p:spTree>
    <p:extLst>
      <p:ext uri="{BB962C8B-B14F-4D97-AF65-F5344CB8AC3E}">
        <p14:creationId xmlns:p14="http://schemas.microsoft.com/office/powerpoint/2010/main" val="2154252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Align Reads</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Visualize</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ancestral sequence</a:t>
            </a:r>
          </a:p>
        </p:txBody>
      </p:sp>
    </p:spTree>
    <p:extLst>
      <p:ext uri="{BB962C8B-B14F-4D97-AF65-F5344CB8AC3E}">
        <p14:creationId xmlns:p14="http://schemas.microsoft.com/office/powerpoint/2010/main" val="213570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pic>
        <p:nvPicPr>
          <p:cNvPr id="4" name="Picture 3" descr="Text&#10;&#10;Description automatically generated">
            <a:extLst>
              <a:ext uri="{FF2B5EF4-FFF2-40B4-BE49-F238E27FC236}">
                <a16:creationId xmlns:a16="http://schemas.microsoft.com/office/drawing/2014/main" id="{36AE47B7-BC36-5148-A881-551BE1B8E885}"/>
              </a:ext>
            </a:extLst>
          </p:cNvPr>
          <p:cNvPicPr>
            <a:picLocks noChangeAspect="1"/>
          </p:cNvPicPr>
          <p:nvPr/>
        </p:nvPicPr>
        <p:blipFill>
          <a:blip r:embed="rId4"/>
          <a:stretch>
            <a:fillRect/>
          </a:stretch>
        </p:blipFill>
        <p:spPr>
          <a:xfrm>
            <a:off x="3615690" y="1793240"/>
            <a:ext cx="7378700" cy="1016000"/>
          </a:xfrm>
          <a:prstGeom prst="rect">
            <a:avLst/>
          </a:prstGeom>
        </p:spPr>
      </p:pic>
      <p:sp>
        <p:nvSpPr>
          <p:cNvPr id="24" name="TextBox 23">
            <a:extLst>
              <a:ext uri="{FF2B5EF4-FFF2-40B4-BE49-F238E27FC236}">
                <a16:creationId xmlns:a16="http://schemas.microsoft.com/office/drawing/2014/main" id="{7FB75971-71B2-7B47-BF03-6B504FD62990}"/>
              </a:ext>
            </a:extLst>
          </p:cNvPr>
          <p:cNvSpPr txBox="1"/>
          <p:nvPr/>
        </p:nvSpPr>
        <p:spPr>
          <a:xfrm>
            <a:off x="5756667" y="989069"/>
            <a:ext cx="1665649" cy="400110"/>
          </a:xfrm>
          <a:prstGeom prst="rect">
            <a:avLst/>
          </a:prstGeom>
          <a:noFill/>
        </p:spPr>
        <p:txBody>
          <a:bodyPr wrap="none" rtlCol="0">
            <a:spAutoFit/>
          </a:bodyPr>
          <a:lstStyle/>
          <a:p>
            <a:pPr marL="342900" indent="-342900">
              <a:buFont typeface="Arial" panose="020B0604020202020204" pitchFamily="34" charset="0"/>
              <a:buChar char="•"/>
            </a:pPr>
            <a:r>
              <a:rPr lang="en-US" sz="2000"/>
              <a:t>NGS reads</a:t>
            </a:r>
            <a:endParaRPr lang="en-US" sz="2000" dirty="0"/>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6855870" y="777251"/>
            <a:ext cx="5165068"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551124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21993</TotalTime>
  <Words>2090</Words>
  <Application>Microsoft Macintosh PowerPoint</Application>
  <PresentationFormat>Widescreen</PresentationFormat>
  <Paragraphs>205</Paragraphs>
  <Slides>29</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235</cp:revision>
  <cp:lastPrinted>2020-10-27T19:30:18Z</cp:lastPrinted>
  <dcterms:created xsi:type="dcterms:W3CDTF">2020-01-27T17:40:32Z</dcterms:created>
  <dcterms:modified xsi:type="dcterms:W3CDTF">2021-11-22T14:07:30Z</dcterms:modified>
</cp:coreProperties>
</file>